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Default Extension="bin" ContentType="application/vnd.openxmlformats-officedocument.oleObject"/>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926" autoAdjust="0"/>
    <p:restoredTop sz="81437" autoAdjust="0"/>
  </p:normalViewPr>
  <p:slideViewPr>
    <p:cSldViewPr>
      <p:cViewPr>
        <p:scale>
          <a:sx n="80" d="100"/>
          <a:sy n="80" d="100"/>
        </p:scale>
        <p:origin x="-1560" y="282"/>
      </p:cViewPr>
      <p:guideLst>
        <p:guide orient="horz" pos="2160"/>
        <p:guide pos="2880"/>
      </p:guideLst>
    </p:cSldViewPr>
  </p:slideViewPr>
  <p:notesTextViewPr>
    <p:cViewPr>
      <p:scale>
        <a:sx n="100" d="100"/>
        <a:sy n="100" d="100"/>
      </p:scale>
      <p:origin x="30" y="0"/>
    </p:cViewPr>
  </p:notesTextViewPr>
  <p:gridSpacing cx="78028800" cy="780288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28EB22D-243F-4E76-8062-7E8A7730AEEE}" type="datetimeFigureOut">
              <a:rPr lang="en-US" smtClean="0"/>
              <a:pPr/>
              <a:t>7/26/2012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CCB6473-88EC-40F2-ADB2-70FF5FD64B97}"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The idea is to make the conversion-poor</a:t>
            </a:r>
            <a:r>
              <a:rPr lang="en-US" baseline="0" dirty="0" smtClean="0"/>
              <a:t> symptom area smaller by addressing the weaknesses by countermeasures and recommendation looking a) inside into the system b) outside to partners. Important is also the time dimension and the intensity by which the process is fortified unceasingly – this way the whole process for converting ideas into innovative solutions will become competitive advantage itself, instead of one particular innovation. Also the more and longer the process is exercised, the more it becomes the DNA of the organization and the faster will the company move – like with the flame that keeps the air-balloon climbing up to the sky – once has to continuously pump the hot </a:t>
            </a:r>
            <a:r>
              <a:rPr lang="en-US" baseline="0" smtClean="0"/>
              <a:t>air in. </a:t>
            </a:r>
            <a:endParaRPr lang="en-US" dirty="0"/>
          </a:p>
        </p:txBody>
      </p:sp>
      <p:sp>
        <p:nvSpPr>
          <p:cNvPr id="4" name="Slide Number Placeholder 3"/>
          <p:cNvSpPr>
            <a:spLocks noGrp="1"/>
          </p:cNvSpPr>
          <p:nvPr>
            <p:ph type="sldNum" sz="quarter" idx="10"/>
          </p:nvPr>
        </p:nvSpPr>
        <p:spPr/>
        <p:txBody>
          <a:bodyPr/>
          <a:lstStyle/>
          <a:p>
            <a:fld id="{BCCB6473-88EC-40F2-ADB2-70FF5FD64B97}" type="slidenum">
              <a:rPr lang="en-US" smtClean="0"/>
              <a:pPr/>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08374E7D-81F4-4825-953B-D9857B2678E4}" type="datetimeFigureOut">
              <a:rPr lang="en-US" smtClean="0"/>
              <a:pPr/>
              <a:t>7/26/2012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9ACB07-AE8B-4D80-BB6C-028CC1E5988E}"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374E7D-81F4-4825-953B-D9857B2678E4}" type="datetimeFigureOut">
              <a:rPr lang="en-US" smtClean="0"/>
              <a:pPr/>
              <a:t>7/26/2012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9ACB07-AE8B-4D80-BB6C-028CC1E5988E}"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374E7D-81F4-4825-953B-D9857B2678E4}" type="datetimeFigureOut">
              <a:rPr lang="en-US" smtClean="0"/>
              <a:pPr/>
              <a:t>7/26/2012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9ACB07-AE8B-4D80-BB6C-028CC1E5988E}"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08374E7D-81F4-4825-953B-D9857B2678E4}" type="datetimeFigureOut">
              <a:rPr lang="en-US" smtClean="0"/>
              <a:pPr/>
              <a:t>7/26/2012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9ACB07-AE8B-4D80-BB6C-028CC1E5988E}"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8374E7D-81F4-4825-953B-D9857B2678E4}" type="datetimeFigureOut">
              <a:rPr lang="en-US" smtClean="0"/>
              <a:pPr/>
              <a:t>7/26/2012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C9ACB07-AE8B-4D80-BB6C-028CC1E5988E}"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08374E7D-81F4-4825-953B-D9857B2678E4}" type="datetimeFigureOut">
              <a:rPr lang="en-US" smtClean="0"/>
              <a:pPr/>
              <a:t>7/26/2012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9ACB07-AE8B-4D80-BB6C-028CC1E5988E}"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08374E7D-81F4-4825-953B-D9857B2678E4}" type="datetimeFigureOut">
              <a:rPr lang="en-US" smtClean="0"/>
              <a:pPr/>
              <a:t>7/26/2012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C9ACB07-AE8B-4D80-BB6C-028CC1E5988E}"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08374E7D-81F4-4825-953B-D9857B2678E4}" type="datetimeFigureOut">
              <a:rPr lang="en-US" smtClean="0"/>
              <a:pPr/>
              <a:t>7/26/2012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C9ACB07-AE8B-4D80-BB6C-028CC1E5988E}"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8374E7D-81F4-4825-953B-D9857B2678E4}" type="datetimeFigureOut">
              <a:rPr lang="en-US" smtClean="0"/>
              <a:pPr/>
              <a:t>7/26/2012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C9ACB07-AE8B-4D80-BB6C-028CC1E5988E}"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374E7D-81F4-4825-953B-D9857B2678E4}" type="datetimeFigureOut">
              <a:rPr lang="en-US" smtClean="0"/>
              <a:pPr/>
              <a:t>7/26/2012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9ACB07-AE8B-4D80-BB6C-028CC1E5988E}"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8374E7D-81F4-4825-953B-D9857B2678E4}" type="datetimeFigureOut">
              <a:rPr lang="en-US" smtClean="0"/>
              <a:pPr/>
              <a:t>7/26/2012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C9ACB07-AE8B-4D80-BB6C-028CC1E5988E}"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8374E7D-81F4-4825-953B-D9857B2678E4}" type="datetimeFigureOut">
              <a:rPr lang="en-US" smtClean="0"/>
              <a:pPr/>
              <a:t>7/26/2012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C9ACB07-AE8B-4D80-BB6C-028CC1E5988E}"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notesSlide" Target="../notesSlides/notesSlide1.xml"/><Relationship Id="rId7" Type="http://schemas.openxmlformats.org/officeDocument/2006/relationships/image" Target="../media/image2.emf"/><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oleObject" Target="../embeddings/oleObject3.bin"/><Relationship Id="rId5" Type="http://schemas.openxmlformats.org/officeDocument/2006/relationships/oleObject" Target="../embeddings/oleObject2.bin"/><Relationship Id="rId4" Type="http://schemas.openxmlformats.org/officeDocument/2006/relationships/oleObject" Target="../embeddings/oleObject1.bin"/><Relationship Id="rId9" Type="http://schemas.openxmlformats.org/officeDocument/2006/relationships/oleObject" Target="../embeddings/oleObject4.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31" name="Object 53"/>
          <p:cNvGraphicFramePr>
            <a:graphicFrameLocks noChangeAspect="1"/>
          </p:cNvGraphicFramePr>
          <p:nvPr/>
        </p:nvGraphicFramePr>
        <p:xfrm>
          <a:off x="7391400" y="5711825"/>
          <a:ext cx="1641475" cy="1146175"/>
        </p:xfrm>
        <a:graphic>
          <a:graphicData uri="http://schemas.openxmlformats.org/presentationml/2006/ole">
            <p:oleObj spid="_x0000_s1031" name="Bitmap Image" r:id="rId4" imgW="7552381" imgH="4723810" progId="PBrush">
              <p:embed/>
            </p:oleObj>
          </a:graphicData>
        </a:graphic>
      </p:graphicFrame>
      <p:graphicFrame>
        <p:nvGraphicFramePr>
          <p:cNvPr id="1032" name="Object 53"/>
          <p:cNvGraphicFramePr>
            <a:graphicFrameLocks noChangeAspect="1"/>
          </p:cNvGraphicFramePr>
          <p:nvPr/>
        </p:nvGraphicFramePr>
        <p:xfrm>
          <a:off x="0" y="5711825"/>
          <a:ext cx="1641475" cy="1146175"/>
        </p:xfrm>
        <a:graphic>
          <a:graphicData uri="http://schemas.openxmlformats.org/presentationml/2006/ole">
            <p:oleObj spid="_x0000_s1032" name="Bitmap Image" r:id="rId5" imgW="7552381" imgH="4723810" progId="PBrush">
              <p:embed/>
            </p:oleObj>
          </a:graphicData>
        </a:graphic>
      </p:graphicFrame>
      <p:graphicFrame>
        <p:nvGraphicFramePr>
          <p:cNvPr id="1029" name="Object 53"/>
          <p:cNvGraphicFramePr>
            <a:graphicFrameLocks noChangeAspect="1"/>
          </p:cNvGraphicFramePr>
          <p:nvPr/>
        </p:nvGraphicFramePr>
        <p:xfrm>
          <a:off x="7611654" y="3352800"/>
          <a:ext cx="1532346" cy="1069975"/>
        </p:xfrm>
        <a:graphic>
          <a:graphicData uri="http://schemas.openxmlformats.org/presentationml/2006/ole">
            <p:oleObj spid="_x0000_s1029" name="Bitmap Image" r:id="rId6" imgW="7552381" imgH="4723810" progId="PBrush">
              <p:embed/>
            </p:oleObj>
          </a:graphicData>
        </a:graphic>
      </p:graphicFrame>
      <p:pic>
        <p:nvPicPr>
          <p:cNvPr id="1026" name="Picture 2"/>
          <p:cNvPicPr>
            <a:picLocks noChangeAspect="1" noChangeArrowheads="1"/>
          </p:cNvPicPr>
          <p:nvPr/>
        </p:nvPicPr>
        <p:blipFill>
          <a:blip r:embed="rId7" cstate="print"/>
          <a:srcRect/>
          <a:stretch>
            <a:fillRect/>
          </a:stretch>
        </p:blipFill>
        <p:spPr bwMode="auto">
          <a:xfrm>
            <a:off x="0" y="619953"/>
            <a:ext cx="8458200" cy="6238047"/>
          </a:xfrm>
          <a:prstGeom prst="rect">
            <a:avLst/>
          </a:prstGeom>
          <a:noFill/>
          <a:ln w="9525">
            <a:noFill/>
            <a:miter lim="800000"/>
            <a:headEnd/>
            <a:tailEnd/>
          </a:ln>
          <a:effectLst/>
        </p:spPr>
      </p:pic>
      <p:pic>
        <p:nvPicPr>
          <p:cNvPr id="1027" name="Picture 3" descr="C:\Temp\Temporary Internet Files\Low\Content.IE5\RU6ED29X\MC900434816[1].PNG"/>
          <p:cNvPicPr>
            <a:picLocks noChangeAspect="1" noChangeArrowheads="1"/>
          </p:cNvPicPr>
          <p:nvPr/>
        </p:nvPicPr>
        <p:blipFill>
          <a:blip r:embed="rId8" cstate="print"/>
          <a:srcRect/>
          <a:stretch>
            <a:fillRect/>
          </a:stretch>
        </p:blipFill>
        <p:spPr bwMode="auto">
          <a:xfrm>
            <a:off x="3276600" y="4114800"/>
            <a:ext cx="1219200" cy="1219200"/>
          </a:xfrm>
          <a:prstGeom prst="rect">
            <a:avLst/>
          </a:prstGeom>
          <a:noFill/>
        </p:spPr>
      </p:pic>
      <p:graphicFrame>
        <p:nvGraphicFramePr>
          <p:cNvPr id="1028" name="Object 53"/>
          <p:cNvGraphicFramePr>
            <a:graphicFrameLocks noChangeAspect="1"/>
          </p:cNvGraphicFramePr>
          <p:nvPr/>
        </p:nvGraphicFramePr>
        <p:xfrm>
          <a:off x="152400" y="914400"/>
          <a:ext cx="1641475" cy="1145616"/>
        </p:xfrm>
        <a:graphic>
          <a:graphicData uri="http://schemas.openxmlformats.org/presentationml/2006/ole">
            <p:oleObj spid="_x0000_s1028" name="Bitmap Image" r:id="rId9" imgW="7552381" imgH="4723810" progId="PBrush">
              <p:embed/>
            </p:oleObj>
          </a:graphicData>
        </a:graphic>
      </p:graphicFrame>
      <p:sp>
        <p:nvSpPr>
          <p:cNvPr id="11" name="TextBox 10"/>
          <p:cNvSpPr txBox="1"/>
          <p:nvPr/>
        </p:nvSpPr>
        <p:spPr>
          <a:xfrm>
            <a:off x="457200" y="24825"/>
            <a:ext cx="8382000" cy="523220"/>
          </a:xfrm>
          <a:prstGeom prst="rect">
            <a:avLst/>
          </a:prstGeom>
          <a:noFill/>
        </p:spPr>
        <p:txBody>
          <a:bodyPr wrap="square" rtlCol="0">
            <a:spAutoFit/>
          </a:bodyPr>
          <a:lstStyle/>
          <a:p>
            <a:pPr algn="ctr"/>
            <a:r>
              <a:rPr lang="en-US" sz="1400" dirty="0" smtClean="0"/>
              <a:t>Elevator </a:t>
            </a:r>
            <a:r>
              <a:rPr lang="en-US" sz="1400" dirty="0" smtClean="0"/>
              <a:t>pitch / Mind map: </a:t>
            </a:r>
            <a:r>
              <a:rPr lang="en-US" sz="1400" dirty="0" smtClean="0"/>
              <a:t>“It’s the process for exploiting and </a:t>
            </a:r>
            <a:r>
              <a:rPr lang="en-US" sz="1400" b="1" u="sng" dirty="0" smtClean="0"/>
              <a:t>converting</a:t>
            </a:r>
            <a:r>
              <a:rPr lang="en-US" sz="1400" dirty="0" smtClean="0"/>
              <a:t> ideas </a:t>
            </a:r>
            <a:r>
              <a:rPr lang="en-US" sz="1400" dirty="0" smtClean="0"/>
              <a:t>into innovative </a:t>
            </a:r>
            <a:r>
              <a:rPr lang="en-US" sz="1400" dirty="0" smtClean="0"/>
              <a:t>solutions that </a:t>
            </a:r>
            <a:r>
              <a:rPr lang="en-US" sz="1400" dirty="0" smtClean="0"/>
              <a:t>has to become </a:t>
            </a:r>
            <a:r>
              <a:rPr lang="en-US" sz="1400" dirty="0" smtClean="0"/>
              <a:t>part of the core business and </a:t>
            </a:r>
            <a:r>
              <a:rPr lang="en-US" sz="1400" dirty="0" err="1" smtClean="0"/>
              <a:t>Ariba’s</a:t>
            </a:r>
            <a:r>
              <a:rPr lang="en-US" sz="1400" dirty="0" smtClean="0"/>
              <a:t> core competency and a sustainable competitive advantage.” </a:t>
            </a:r>
            <a:endParaRPr lang="en-US" sz="1400" dirty="0"/>
          </a:p>
        </p:txBody>
      </p:sp>
      <p:sp>
        <p:nvSpPr>
          <p:cNvPr id="12" name="TextBox 11"/>
          <p:cNvSpPr txBox="1"/>
          <p:nvPr/>
        </p:nvSpPr>
        <p:spPr>
          <a:xfrm>
            <a:off x="7315200" y="5689937"/>
            <a:ext cx="1600200" cy="1015663"/>
          </a:xfrm>
          <a:prstGeom prst="rect">
            <a:avLst/>
          </a:prstGeom>
          <a:noFill/>
        </p:spPr>
        <p:txBody>
          <a:bodyPr wrap="square" rtlCol="0">
            <a:spAutoFit/>
          </a:bodyPr>
          <a:lstStyle/>
          <a:p>
            <a:pPr algn="ctr"/>
            <a:r>
              <a:rPr lang="en-US" sz="1000" dirty="0" smtClean="0"/>
              <a:t>Expand channel alliances with </a:t>
            </a:r>
            <a:r>
              <a:rPr lang="en-US" sz="1000" dirty="0" smtClean="0"/>
              <a:t>current partners into </a:t>
            </a:r>
            <a:r>
              <a:rPr lang="en-US" sz="1000" dirty="0" smtClean="0"/>
              <a:t>innovation field, bring into play new partners </a:t>
            </a:r>
            <a:r>
              <a:rPr lang="en-US" sz="1000" dirty="0" smtClean="0"/>
              <a:t>on all continents that can help with conversion capacity</a:t>
            </a:r>
            <a:endParaRPr lang="en-US" sz="1000" dirty="0"/>
          </a:p>
        </p:txBody>
      </p:sp>
      <p:sp>
        <p:nvSpPr>
          <p:cNvPr id="13" name="TextBox 12"/>
          <p:cNvSpPr txBox="1"/>
          <p:nvPr/>
        </p:nvSpPr>
        <p:spPr>
          <a:xfrm>
            <a:off x="0" y="5830669"/>
            <a:ext cx="1447800" cy="1015663"/>
          </a:xfrm>
          <a:prstGeom prst="rect">
            <a:avLst/>
          </a:prstGeom>
          <a:noFill/>
        </p:spPr>
        <p:txBody>
          <a:bodyPr wrap="square" rtlCol="0">
            <a:spAutoFit/>
          </a:bodyPr>
          <a:lstStyle/>
          <a:p>
            <a:pPr algn="ctr"/>
            <a:r>
              <a:rPr lang="en-US" sz="1000" dirty="0" smtClean="0"/>
              <a:t>Offer internship to talented </a:t>
            </a:r>
          </a:p>
          <a:p>
            <a:pPr algn="ctr"/>
            <a:r>
              <a:rPr lang="en-US" sz="1000" dirty="0" smtClean="0"/>
              <a:t>students </a:t>
            </a:r>
            <a:r>
              <a:rPr lang="en-US" sz="1000" dirty="0" smtClean="0"/>
              <a:t>who are intrigued by </a:t>
            </a:r>
            <a:r>
              <a:rPr lang="en-US" sz="1000" dirty="0" smtClean="0"/>
              <a:t>research, work with them </a:t>
            </a:r>
            <a:r>
              <a:rPr lang="en-US" sz="1000" dirty="0" smtClean="0"/>
              <a:t>on prototyping</a:t>
            </a:r>
            <a:endParaRPr lang="en-US" sz="1000" dirty="0"/>
          </a:p>
        </p:txBody>
      </p:sp>
      <p:sp>
        <p:nvSpPr>
          <p:cNvPr id="14" name="TextBox 13"/>
          <p:cNvSpPr txBox="1"/>
          <p:nvPr/>
        </p:nvSpPr>
        <p:spPr>
          <a:xfrm>
            <a:off x="4191000" y="4648200"/>
            <a:ext cx="4343400" cy="646331"/>
          </a:xfrm>
          <a:prstGeom prst="rect">
            <a:avLst/>
          </a:prstGeom>
          <a:noFill/>
        </p:spPr>
        <p:txBody>
          <a:bodyPr wrap="square" rtlCol="0">
            <a:spAutoFit/>
          </a:bodyPr>
          <a:lstStyle/>
          <a:p>
            <a:pPr algn="ctr"/>
            <a:r>
              <a:rPr lang="en-US" sz="1200" b="1" dirty="0" smtClean="0"/>
              <a:t>This capability has to be constantly </a:t>
            </a:r>
            <a:r>
              <a:rPr lang="en-US" sz="1200" b="1" dirty="0" smtClean="0"/>
              <a:t>fostered for </a:t>
            </a:r>
            <a:r>
              <a:rPr lang="en-US" sz="1200" b="1" dirty="0" smtClean="0"/>
              <a:t>Ariba to stay at the competitive edge, like when an air-balloon has to be inflated with hot air, in order for it to climb up into the heights  </a:t>
            </a:r>
            <a:endParaRPr lang="en-US" sz="1200" b="1" dirty="0"/>
          </a:p>
        </p:txBody>
      </p:sp>
      <p:sp>
        <p:nvSpPr>
          <p:cNvPr id="15" name="TextBox 14"/>
          <p:cNvSpPr txBox="1"/>
          <p:nvPr/>
        </p:nvSpPr>
        <p:spPr>
          <a:xfrm>
            <a:off x="1524000" y="5950803"/>
            <a:ext cx="2819400" cy="646331"/>
          </a:xfrm>
          <a:prstGeom prst="rect">
            <a:avLst/>
          </a:prstGeom>
          <a:noFill/>
        </p:spPr>
        <p:txBody>
          <a:bodyPr wrap="square" rtlCol="0">
            <a:spAutoFit/>
          </a:bodyPr>
          <a:lstStyle/>
          <a:p>
            <a:pPr algn="ctr"/>
            <a:r>
              <a:rPr lang="en-US" sz="1200" b="1" dirty="0" smtClean="0"/>
              <a:t>Step </a:t>
            </a:r>
            <a:r>
              <a:rPr lang="en-US" sz="1200" b="1" dirty="0" smtClean="0"/>
              <a:t>out and oversee the </a:t>
            </a:r>
            <a:r>
              <a:rPr lang="en-US" sz="1200" b="1" dirty="0" smtClean="0"/>
              <a:t>countryside </a:t>
            </a:r>
            <a:r>
              <a:rPr lang="en-US" sz="1200" b="1" dirty="0" smtClean="0"/>
              <a:t>below, observe and </a:t>
            </a:r>
            <a:r>
              <a:rPr lang="en-US" sz="1200" b="1" dirty="0" smtClean="0"/>
              <a:t>watch – gain a view of the landscape</a:t>
            </a:r>
            <a:endParaRPr lang="en-US" sz="1200" b="1" dirty="0"/>
          </a:p>
        </p:txBody>
      </p:sp>
      <p:sp>
        <p:nvSpPr>
          <p:cNvPr id="16" name="TextBox 15"/>
          <p:cNvSpPr txBox="1"/>
          <p:nvPr/>
        </p:nvSpPr>
        <p:spPr>
          <a:xfrm>
            <a:off x="0" y="1219200"/>
            <a:ext cx="1371600" cy="861774"/>
          </a:xfrm>
          <a:prstGeom prst="rect">
            <a:avLst/>
          </a:prstGeom>
          <a:noFill/>
        </p:spPr>
        <p:txBody>
          <a:bodyPr wrap="square" rtlCol="0">
            <a:spAutoFit/>
          </a:bodyPr>
          <a:lstStyle/>
          <a:p>
            <a:pPr algn="ctr"/>
            <a:r>
              <a:rPr lang="en-US" sz="1000" dirty="0" smtClean="0"/>
              <a:t>Collaborate with universities and scholars, build </a:t>
            </a:r>
            <a:r>
              <a:rPr lang="en-US" sz="1000" dirty="0" smtClean="0"/>
              <a:t>incubators for ideas from outside</a:t>
            </a:r>
            <a:endParaRPr lang="en-US" sz="1000" dirty="0"/>
          </a:p>
        </p:txBody>
      </p:sp>
      <p:sp>
        <p:nvSpPr>
          <p:cNvPr id="17" name="TextBox 16"/>
          <p:cNvSpPr txBox="1"/>
          <p:nvPr/>
        </p:nvSpPr>
        <p:spPr>
          <a:xfrm>
            <a:off x="7848600" y="3505200"/>
            <a:ext cx="1143000" cy="861774"/>
          </a:xfrm>
          <a:prstGeom prst="rect">
            <a:avLst/>
          </a:prstGeom>
          <a:noFill/>
        </p:spPr>
        <p:txBody>
          <a:bodyPr wrap="square" rtlCol="0">
            <a:spAutoFit/>
          </a:bodyPr>
          <a:lstStyle/>
          <a:p>
            <a:pPr algn="ctr"/>
            <a:r>
              <a:rPr lang="en-US" sz="1000" dirty="0" smtClean="0"/>
              <a:t>Lock in complementary IP and technology providers – Ariba Certified Partners</a:t>
            </a:r>
            <a:endParaRPr lang="en-US" sz="1000" dirty="0"/>
          </a:p>
        </p:txBody>
      </p:sp>
      <p:sp>
        <p:nvSpPr>
          <p:cNvPr id="18" name="TextBox 17"/>
          <p:cNvSpPr txBox="1"/>
          <p:nvPr/>
        </p:nvSpPr>
        <p:spPr>
          <a:xfrm>
            <a:off x="6705600" y="1986171"/>
            <a:ext cx="1905000" cy="1061829"/>
          </a:xfrm>
          <a:prstGeom prst="rect">
            <a:avLst/>
          </a:prstGeom>
          <a:noFill/>
        </p:spPr>
        <p:txBody>
          <a:bodyPr wrap="square" rtlCol="0">
            <a:spAutoFit/>
          </a:bodyPr>
          <a:lstStyle/>
          <a:p>
            <a:pPr algn="ctr"/>
            <a:r>
              <a:rPr lang="en-US" sz="900" b="1" dirty="0" smtClean="0">
                <a:solidFill>
                  <a:srgbClr val="C00000"/>
                </a:solidFill>
              </a:rPr>
              <a:t>Management to discuss innovation in earnings and all-hands calls and meetings, build stories around innovation and bring individuals to spotlight</a:t>
            </a:r>
            <a:r>
              <a:rPr lang="en-US" sz="900" b="1" dirty="0" smtClean="0">
                <a:solidFill>
                  <a:srgbClr val="C00000"/>
                </a:solidFill>
              </a:rPr>
              <a:t>, introduce innovations funding to prevent from short-sighted thinking</a:t>
            </a:r>
            <a:endParaRPr lang="en-US" sz="900" b="1" dirty="0">
              <a:solidFill>
                <a:srgbClr val="C00000"/>
              </a:solidFill>
            </a:endParaRPr>
          </a:p>
        </p:txBody>
      </p:sp>
      <p:sp>
        <p:nvSpPr>
          <p:cNvPr id="19" name="TextBox 18"/>
          <p:cNvSpPr txBox="1"/>
          <p:nvPr/>
        </p:nvSpPr>
        <p:spPr>
          <a:xfrm>
            <a:off x="2971800" y="3200400"/>
            <a:ext cx="1905000" cy="923330"/>
          </a:xfrm>
          <a:prstGeom prst="rect">
            <a:avLst/>
          </a:prstGeom>
          <a:noFill/>
        </p:spPr>
        <p:txBody>
          <a:bodyPr wrap="square" rtlCol="0">
            <a:spAutoFit/>
          </a:bodyPr>
          <a:lstStyle/>
          <a:p>
            <a:pPr algn="ctr"/>
            <a:r>
              <a:rPr lang="en-US" sz="900" b="1" dirty="0" smtClean="0">
                <a:solidFill>
                  <a:srgbClr val="C00000"/>
                </a:solidFill>
              </a:rPr>
              <a:t>Allow people  to spend some time in a week in the relax room and let them break rules and experiment – breed culture </a:t>
            </a:r>
            <a:r>
              <a:rPr lang="en-US" sz="900" b="1" dirty="0" smtClean="0">
                <a:solidFill>
                  <a:srgbClr val="C00000"/>
                </a:solidFill>
              </a:rPr>
              <a:t>“experiment, fail </a:t>
            </a:r>
            <a:r>
              <a:rPr lang="en-US" sz="900" b="1" dirty="0" smtClean="0">
                <a:solidFill>
                  <a:srgbClr val="C00000"/>
                </a:solidFill>
              </a:rPr>
              <a:t>fast, make mistakes early</a:t>
            </a:r>
            <a:r>
              <a:rPr lang="en-US" sz="900" b="1" dirty="0" smtClean="0">
                <a:solidFill>
                  <a:srgbClr val="C00000"/>
                </a:solidFill>
              </a:rPr>
              <a:t>”, introduce prototyping</a:t>
            </a:r>
            <a:endParaRPr lang="en-US" sz="900" b="1" dirty="0">
              <a:solidFill>
                <a:srgbClr val="C00000"/>
              </a:solidFill>
            </a:endParaRPr>
          </a:p>
        </p:txBody>
      </p:sp>
      <p:sp>
        <p:nvSpPr>
          <p:cNvPr id="21" name="TextBox 20"/>
          <p:cNvSpPr txBox="1"/>
          <p:nvPr/>
        </p:nvSpPr>
        <p:spPr>
          <a:xfrm>
            <a:off x="4876800" y="3505200"/>
            <a:ext cx="1295400" cy="507831"/>
          </a:xfrm>
          <a:prstGeom prst="rect">
            <a:avLst/>
          </a:prstGeom>
          <a:noFill/>
        </p:spPr>
        <p:txBody>
          <a:bodyPr wrap="square" rtlCol="0">
            <a:spAutoFit/>
          </a:bodyPr>
          <a:lstStyle/>
          <a:p>
            <a:pPr algn="ctr"/>
            <a:r>
              <a:rPr lang="en-US" sz="900" b="1" dirty="0" smtClean="0">
                <a:solidFill>
                  <a:srgbClr val="C00000"/>
                </a:solidFill>
              </a:rPr>
              <a:t>Change agents – individuals who will keep dialogs moving</a:t>
            </a:r>
            <a:endParaRPr lang="en-US" sz="900" b="1" dirty="0">
              <a:solidFill>
                <a:srgbClr val="C00000"/>
              </a:solidFill>
            </a:endParaRPr>
          </a:p>
        </p:txBody>
      </p:sp>
      <p:sp>
        <p:nvSpPr>
          <p:cNvPr id="22" name="TextBox 21"/>
          <p:cNvSpPr txBox="1"/>
          <p:nvPr/>
        </p:nvSpPr>
        <p:spPr>
          <a:xfrm>
            <a:off x="2743200" y="838200"/>
            <a:ext cx="2057400" cy="646331"/>
          </a:xfrm>
          <a:prstGeom prst="rect">
            <a:avLst/>
          </a:prstGeom>
          <a:noFill/>
        </p:spPr>
        <p:txBody>
          <a:bodyPr wrap="square" rtlCol="0">
            <a:spAutoFit/>
          </a:bodyPr>
          <a:lstStyle/>
          <a:p>
            <a:pPr algn="ctr"/>
            <a:r>
              <a:rPr lang="en-US" sz="900" b="1" dirty="0" smtClean="0">
                <a:solidFill>
                  <a:srgbClr val="C00000"/>
                </a:solidFill>
              </a:rPr>
              <a:t>Facilitate ideas,  remove bureaucracy, use discovery driven planning, test ideas in process, be patient to develop business potential</a:t>
            </a:r>
            <a:endParaRPr lang="en-US" sz="900" b="1" dirty="0">
              <a:solidFill>
                <a:srgbClr val="C00000"/>
              </a:solidFill>
            </a:endParaRPr>
          </a:p>
        </p:txBody>
      </p:sp>
      <p:sp>
        <p:nvSpPr>
          <p:cNvPr id="23" name="TextBox 22"/>
          <p:cNvSpPr txBox="1"/>
          <p:nvPr/>
        </p:nvSpPr>
        <p:spPr>
          <a:xfrm>
            <a:off x="1676400" y="2514600"/>
            <a:ext cx="1600200" cy="784830"/>
          </a:xfrm>
          <a:prstGeom prst="rect">
            <a:avLst/>
          </a:prstGeom>
          <a:noFill/>
        </p:spPr>
        <p:txBody>
          <a:bodyPr wrap="square" rtlCol="0">
            <a:spAutoFit/>
          </a:bodyPr>
          <a:lstStyle/>
          <a:p>
            <a:pPr algn="ctr"/>
            <a:r>
              <a:rPr lang="en-US" sz="900" b="1" dirty="0" smtClean="0">
                <a:solidFill>
                  <a:srgbClr val="C00000"/>
                </a:solidFill>
              </a:rPr>
              <a:t>Smaller innovations more often, focus on hit characteristics, don’t leave the marshmallow till the end of the conversion process</a:t>
            </a:r>
            <a:endParaRPr lang="en-US" sz="900" b="1" dirty="0">
              <a:solidFill>
                <a:srgbClr val="C00000"/>
              </a:solidFill>
            </a:endParaRPr>
          </a:p>
        </p:txBody>
      </p:sp>
      <p:sp>
        <p:nvSpPr>
          <p:cNvPr id="25" name="Oval 24"/>
          <p:cNvSpPr/>
          <p:nvPr/>
        </p:nvSpPr>
        <p:spPr>
          <a:xfrm>
            <a:off x="2895600" y="1295400"/>
            <a:ext cx="3886200" cy="19812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Oval 25"/>
          <p:cNvSpPr/>
          <p:nvPr/>
        </p:nvSpPr>
        <p:spPr>
          <a:xfrm>
            <a:off x="1447800" y="533400"/>
            <a:ext cx="7086600" cy="3733800"/>
          </a:xfrm>
          <a:prstGeom prst="ellipse">
            <a:avLst/>
          </a:prstGeom>
          <a:no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TextBox 26"/>
          <p:cNvSpPr txBox="1"/>
          <p:nvPr/>
        </p:nvSpPr>
        <p:spPr>
          <a:xfrm>
            <a:off x="5105400" y="1676400"/>
            <a:ext cx="1295400" cy="507831"/>
          </a:xfrm>
          <a:prstGeom prst="rect">
            <a:avLst/>
          </a:prstGeom>
          <a:noFill/>
        </p:spPr>
        <p:txBody>
          <a:bodyPr wrap="square" rtlCol="0">
            <a:spAutoFit/>
          </a:bodyPr>
          <a:lstStyle/>
          <a:p>
            <a:pPr algn="ctr"/>
            <a:r>
              <a:rPr lang="en-US" sz="900" dirty="0" smtClean="0">
                <a:solidFill>
                  <a:schemeClr val="bg1"/>
                </a:solidFill>
              </a:rPr>
              <a:t>Number of ideas </a:t>
            </a:r>
            <a:r>
              <a:rPr lang="en-US" sz="900" dirty="0" smtClean="0">
                <a:solidFill>
                  <a:schemeClr val="bg1"/>
                </a:solidFill>
              </a:rPr>
              <a:t>converted not measured</a:t>
            </a:r>
            <a:endParaRPr lang="en-US" sz="900" dirty="0">
              <a:solidFill>
                <a:schemeClr val="bg1"/>
              </a:solidFill>
            </a:endParaRPr>
          </a:p>
        </p:txBody>
      </p:sp>
      <p:sp>
        <p:nvSpPr>
          <p:cNvPr id="28" name="Oval 27"/>
          <p:cNvSpPr/>
          <p:nvPr/>
        </p:nvSpPr>
        <p:spPr>
          <a:xfrm>
            <a:off x="4343400" y="1981200"/>
            <a:ext cx="990600" cy="762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TextBox 28"/>
          <p:cNvSpPr txBox="1"/>
          <p:nvPr/>
        </p:nvSpPr>
        <p:spPr>
          <a:xfrm>
            <a:off x="4191000" y="2133600"/>
            <a:ext cx="1295400" cy="507831"/>
          </a:xfrm>
          <a:prstGeom prst="rect">
            <a:avLst/>
          </a:prstGeom>
          <a:noFill/>
        </p:spPr>
        <p:txBody>
          <a:bodyPr wrap="square" rtlCol="0">
            <a:spAutoFit/>
          </a:bodyPr>
          <a:lstStyle/>
          <a:p>
            <a:pPr algn="ctr"/>
            <a:r>
              <a:rPr lang="en-US" sz="900" b="1" u="sng" dirty="0" smtClean="0">
                <a:solidFill>
                  <a:schemeClr val="bg1"/>
                </a:solidFill>
              </a:rPr>
              <a:t>SYMPTOM</a:t>
            </a:r>
          </a:p>
          <a:p>
            <a:pPr algn="ctr"/>
            <a:r>
              <a:rPr lang="en-US" sz="900" b="1" dirty="0" smtClean="0">
                <a:solidFill>
                  <a:schemeClr val="bg1"/>
                </a:solidFill>
              </a:rPr>
              <a:t>Conversion</a:t>
            </a:r>
          </a:p>
          <a:p>
            <a:pPr algn="ctr"/>
            <a:r>
              <a:rPr lang="en-US" sz="900" b="1" dirty="0" smtClean="0">
                <a:solidFill>
                  <a:schemeClr val="bg1"/>
                </a:solidFill>
              </a:rPr>
              <a:t>poor</a:t>
            </a:r>
            <a:endParaRPr lang="en-US" sz="900" b="1" dirty="0">
              <a:solidFill>
                <a:schemeClr val="bg1"/>
              </a:solidFill>
            </a:endParaRPr>
          </a:p>
        </p:txBody>
      </p:sp>
      <p:sp>
        <p:nvSpPr>
          <p:cNvPr id="30" name="TextBox 29"/>
          <p:cNvSpPr txBox="1"/>
          <p:nvPr/>
        </p:nvSpPr>
        <p:spPr>
          <a:xfrm>
            <a:off x="3886200" y="2831068"/>
            <a:ext cx="1295400" cy="369332"/>
          </a:xfrm>
          <a:prstGeom prst="rect">
            <a:avLst/>
          </a:prstGeom>
          <a:noFill/>
        </p:spPr>
        <p:txBody>
          <a:bodyPr wrap="square" rtlCol="0">
            <a:spAutoFit/>
          </a:bodyPr>
          <a:lstStyle/>
          <a:p>
            <a:pPr algn="ctr"/>
            <a:r>
              <a:rPr lang="en-US" sz="900" dirty="0" smtClean="0">
                <a:solidFill>
                  <a:schemeClr val="bg1"/>
                </a:solidFill>
              </a:rPr>
              <a:t>Time pressure to execute</a:t>
            </a:r>
            <a:endParaRPr lang="en-US" sz="900" dirty="0">
              <a:solidFill>
                <a:schemeClr val="bg1"/>
              </a:solidFill>
            </a:endParaRPr>
          </a:p>
        </p:txBody>
      </p:sp>
      <p:sp>
        <p:nvSpPr>
          <p:cNvPr id="31" name="TextBox 30"/>
          <p:cNvSpPr txBox="1"/>
          <p:nvPr/>
        </p:nvSpPr>
        <p:spPr>
          <a:xfrm>
            <a:off x="5334000" y="2362200"/>
            <a:ext cx="1295400" cy="369332"/>
          </a:xfrm>
          <a:prstGeom prst="rect">
            <a:avLst/>
          </a:prstGeom>
          <a:noFill/>
        </p:spPr>
        <p:txBody>
          <a:bodyPr wrap="square" rtlCol="0">
            <a:spAutoFit/>
          </a:bodyPr>
          <a:lstStyle/>
          <a:p>
            <a:pPr algn="ctr"/>
            <a:r>
              <a:rPr lang="en-US" sz="900" dirty="0" smtClean="0">
                <a:solidFill>
                  <a:schemeClr val="bg1"/>
                </a:solidFill>
              </a:rPr>
              <a:t>Idea selection process not transparent</a:t>
            </a:r>
            <a:endParaRPr lang="en-US" sz="900" dirty="0">
              <a:solidFill>
                <a:schemeClr val="bg1"/>
              </a:solidFill>
            </a:endParaRPr>
          </a:p>
        </p:txBody>
      </p:sp>
      <p:sp>
        <p:nvSpPr>
          <p:cNvPr id="32" name="TextBox 31"/>
          <p:cNvSpPr txBox="1"/>
          <p:nvPr/>
        </p:nvSpPr>
        <p:spPr>
          <a:xfrm>
            <a:off x="3048000" y="1752600"/>
            <a:ext cx="1295400" cy="507831"/>
          </a:xfrm>
          <a:prstGeom prst="rect">
            <a:avLst/>
          </a:prstGeom>
          <a:noFill/>
        </p:spPr>
        <p:txBody>
          <a:bodyPr wrap="square" rtlCol="0">
            <a:spAutoFit/>
          </a:bodyPr>
          <a:lstStyle/>
          <a:p>
            <a:pPr algn="ctr"/>
            <a:r>
              <a:rPr lang="en-US" sz="900" dirty="0" smtClean="0">
                <a:solidFill>
                  <a:schemeClr val="bg1"/>
                </a:solidFill>
              </a:rPr>
              <a:t>Not a closed loop, missing feedback to the original idea owner</a:t>
            </a:r>
            <a:endParaRPr lang="en-US" sz="900" dirty="0">
              <a:solidFill>
                <a:schemeClr val="bg1"/>
              </a:solidFill>
            </a:endParaRPr>
          </a:p>
        </p:txBody>
      </p:sp>
      <p:cxnSp>
        <p:nvCxnSpPr>
          <p:cNvPr id="34" name="Straight Arrow Connector 33"/>
          <p:cNvCxnSpPr/>
          <p:nvPr/>
        </p:nvCxnSpPr>
        <p:spPr>
          <a:xfrm>
            <a:off x="2209800" y="1371600"/>
            <a:ext cx="609600" cy="30480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5" name="Straight Arrow Connector 34"/>
          <p:cNvCxnSpPr/>
          <p:nvPr/>
        </p:nvCxnSpPr>
        <p:spPr>
          <a:xfrm flipV="1">
            <a:off x="2590800" y="3124200"/>
            <a:ext cx="762000" cy="38100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37" name="Straight Arrow Connector 36"/>
          <p:cNvCxnSpPr/>
          <p:nvPr/>
        </p:nvCxnSpPr>
        <p:spPr>
          <a:xfrm flipV="1">
            <a:off x="4876800" y="3352800"/>
            <a:ext cx="0" cy="76200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a:xfrm flipH="1" flipV="1">
            <a:off x="6781800" y="2895600"/>
            <a:ext cx="990600" cy="45720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4" name="Straight Arrow Connector 43"/>
          <p:cNvCxnSpPr/>
          <p:nvPr/>
        </p:nvCxnSpPr>
        <p:spPr>
          <a:xfrm flipH="1">
            <a:off x="6705600" y="1828800"/>
            <a:ext cx="990600" cy="7620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cxnSp>
        <p:nvCxnSpPr>
          <p:cNvPr id="47" name="Straight Arrow Connector 46"/>
          <p:cNvCxnSpPr/>
          <p:nvPr/>
        </p:nvCxnSpPr>
        <p:spPr>
          <a:xfrm>
            <a:off x="4876800" y="609600"/>
            <a:ext cx="0" cy="60960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49" name="TextBox 48"/>
          <p:cNvSpPr txBox="1"/>
          <p:nvPr/>
        </p:nvSpPr>
        <p:spPr>
          <a:xfrm>
            <a:off x="4191000" y="1447800"/>
            <a:ext cx="1295400" cy="230832"/>
          </a:xfrm>
          <a:prstGeom prst="rect">
            <a:avLst/>
          </a:prstGeom>
          <a:noFill/>
        </p:spPr>
        <p:txBody>
          <a:bodyPr wrap="square" rtlCol="0">
            <a:spAutoFit/>
          </a:bodyPr>
          <a:lstStyle/>
          <a:p>
            <a:pPr algn="ctr"/>
            <a:r>
              <a:rPr lang="en-US" sz="900" b="1" u="sng" dirty="0" smtClean="0">
                <a:solidFill>
                  <a:schemeClr val="bg1"/>
                </a:solidFill>
              </a:rPr>
              <a:t>WEAKNESSES</a:t>
            </a:r>
          </a:p>
        </p:txBody>
      </p:sp>
      <p:sp>
        <p:nvSpPr>
          <p:cNvPr id="50" name="TextBox 49"/>
          <p:cNvSpPr txBox="1"/>
          <p:nvPr/>
        </p:nvSpPr>
        <p:spPr>
          <a:xfrm>
            <a:off x="4724400" y="685800"/>
            <a:ext cx="1600200" cy="369332"/>
          </a:xfrm>
          <a:prstGeom prst="rect">
            <a:avLst/>
          </a:prstGeom>
          <a:noFill/>
        </p:spPr>
        <p:txBody>
          <a:bodyPr wrap="square" rtlCol="0">
            <a:spAutoFit/>
          </a:bodyPr>
          <a:lstStyle/>
          <a:p>
            <a:pPr algn="ctr"/>
            <a:r>
              <a:rPr lang="en-US" sz="900" b="1" u="sng" dirty="0" smtClean="0">
                <a:solidFill>
                  <a:srgbClr val="C00000"/>
                </a:solidFill>
              </a:rPr>
              <a:t>RECOMMENDATIONS – INWARD </a:t>
            </a:r>
            <a:r>
              <a:rPr lang="en-US" sz="900" b="1" u="sng" dirty="0" smtClean="0">
                <a:solidFill>
                  <a:srgbClr val="C00000"/>
                </a:solidFill>
              </a:rPr>
              <a:t>LOOKING</a:t>
            </a:r>
            <a:endParaRPr lang="en-US" sz="900" b="1" u="sng" dirty="0" smtClean="0">
              <a:solidFill>
                <a:srgbClr val="C00000"/>
              </a:solidFill>
            </a:endParaRPr>
          </a:p>
        </p:txBody>
      </p:sp>
      <p:sp>
        <p:nvSpPr>
          <p:cNvPr id="51" name="TextBox 50"/>
          <p:cNvSpPr txBox="1"/>
          <p:nvPr/>
        </p:nvSpPr>
        <p:spPr>
          <a:xfrm>
            <a:off x="152400" y="2743200"/>
            <a:ext cx="1295400" cy="369332"/>
          </a:xfrm>
          <a:prstGeom prst="rect">
            <a:avLst/>
          </a:prstGeom>
          <a:noFill/>
        </p:spPr>
        <p:txBody>
          <a:bodyPr wrap="square" rtlCol="0">
            <a:spAutoFit/>
          </a:bodyPr>
          <a:lstStyle/>
          <a:p>
            <a:pPr algn="ctr"/>
            <a:r>
              <a:rPr lang="en-US" sz="900" b="1" u="sng" dirty="0" smtClean="0"/>
              <a:t>RECOMMENDATIONS – OUTWARD LOOKING</a:t>
            </a:r>
          </a:p>
        </p:txBody>
      </p:sp>
      <p:cxnSp>
        <p:nvCxnSpPr>
          <p:cNvPr id="52" name="Straight Arrow Connector 51"/>
          <p:cNvCxnSpPr/>
          <p:nvPr/>
        </p:nvCxnSpPr>
        <p:spPr>
          <a:xfrm>
            <a:off x="1295400" y="1524000"/>
            <a:ext cx="457200" cy="762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3" name="Straight Arrow Connector 52"/>
          <p:cNvCxnSpPr/>
          <p:nvPr/>
        </p:nvCxnSpPr>
        <p:spPr>
          <a:xfrm flipV="1">
            <a:off x="990600" y="3886200"/>
            <a:ext cx="1524000" cy="19812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5" name="Straight Arrow Connector 54"/>
          <p:cNvCxnSpPr/>
          <p:nvPr/>
        </p:nvCxnSpPr>
        <p:spPr>
          <a:xfrm flipH="1" flipV="1">
            <a:off x="6248400" y="4343400"/>
            <a:ext cx="1447800" cy="15240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58" name="Straight Arrow Connector 57"/>
          <p:cNvCxnSpPr/>
          <p:nvPr/>
        </p:nvCxnSpPr>
        <p:spPr>
          <a:xfrm flipH="1" flipV="1">
            <a:off x="7924800" y="3429000"/>
            <a:ext cx="228600" cy="228600"/>
          </a:xfrm>
          <a:prstGeom prst="straightConnector1">
            <a:avLst/>
          </a:prstGeom>
          <a:ln>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3" name="TextBox 42"/>
          <p:cNvSpPr txBox="1"/>
          <p:nvPr/>
        </p:nvSpPr>
        <p:spPr>
          <a:xfrm>
            <a:off x="6019800" y="3048000"/>
            <a:ext cx="1295400" cy="784830"/>
          </a:xfrm>
          <a:prstGeom prst="rect">
            <a:avLst/>
          </a:prstGeom>
          <a:noFill/>
        </p:spPr>
        <p:txBody>
          <a:bodyPr wrap="square" rtlCol="0">
            <a:spAutoFit/>
          </a:bodyPr>
          <a:lstStyle/>
          <a:p>
            <a:pPr algn="ctr"/>
            <a:r>
              <a:rPr lang="en-US" sz="900" b="1" dirty="0" smtClean="0">
                <a:solidFill>
                  <a:srgbClr val="C00000"/>
                </a:solidFill>
              </a:rPr>
              <a:t>Let people feel the impact – recognize the pieces in the </a:t>
            </a:r>
            <a:r>
              <a:rPr lang="en-US" sz="900" b="1" dirty="0" smtClean="0">
                <a:solidFill>
                  <a:srgbClr val="C00000"/>
                </a:solidFill>
              </a:rPr>
              <a:t>meat-</a:t>
            </a:r>
            <a:r>
              <a:rPr lang="en-US" sz="900" b="1" dirty="0" err="1" smtClean="0">
                <a:solidFill>
                  <a:srgbClr val="C00000"/>
                </a:solidFill>
              </a:rPr>
              <a:t>mincer</a:t>
            </a:r>
            <a:r>
              <a:rPr lang="en-US" sz="900" b="1" dirty="0" smtClean="0">
                <a:solidFill>
                  <a:srgbClr val="C00000"/>
                </a:solidFill>
              </a:rPr>
              <a:t> by making the process transparent</a:t>
            </a:r>
            <a:endParaRPr lang="en-US" sz="900" b="1" dirty="0">
              <a:solidFill>
                <a:srgbClr val="C00000"/>
              </a:solidFill>
            </a:endParaRPr>
          </a:p>
        </p:txBody>
      </p:sp>
      <p:sp>
        <p:nvSpPr>
          <p:cNvPr id="54" name="TextBox 53"/>
          <p:cNvSpPr txBox="1"/>
          <p:nvPr/>
        </p:nvSpPr>
        <p:spPr>
          <a:xfrm>
            <a:off x="1524000" y="1752600"/>
            <a:ext cx="1600200" cy="784830"/>
          </a:xfrm>
          <a:prstGeom prst="rect">
            <a:avLst/>
          </a:prstGeom>
          <a:noFill/>
        </p:spPr>
        <p:txBody>
          <a:bodyPr wrap="square" rtlCol="0">
            <a:spAutoFit/>
          </a:bodyPr>
          <a:lstStyle/>
          <a:p>
            <a:pPr algn="ctr"/>
            <a:r>
              <a:rPr lang="en-US" sz="900" b="1" dirty="0" smtClean="0">
                <a:solidFill>
                  <a:srgbClr val="C00000"/>
                </a:solidFill>
              </a:rPr>
              <a:t>Provide  feedback to the idea owner in any case, allo</a:t>
            </a:r>
            <a:r>
              <a:rPr lang="en-US" sz="900" b="1" dirty="0" smtClean="0">
                <a:solidFill>
                  <a:srgbClr val="C00000"/>
                </a:solidFill>
              </a:rPr>
              <a:t>w </a:t>
            </a:r>
            <a:r>
              <a:rPr lang="en-US" sz="900" b="1" dirty="0" smtClean="0">
                <a:solidFill>
                  <a:srgbClr val="C00000"/>
                </a:solidFill>
              </a:rPr>
              <a:t>people to embrace the “purpose”, compensate ideas converted </a:t>
            </a:r>
            <a:endParaRPr lang="en-US" sz="900" b="1" dirty="0">
              <a:solidFill>
                <a:srgbClr val="C00000"/>
              </a:solidFill>
            </a:endParaRPr>
          </a:p>
        </p:txBody>
      </p:sp>
      <p:sp>
        <p:nvSpPr>
          <p:cNvPr id="61" name="TextBox 60"/>
          <p:cNvSpPr txBox="1"/>
          <p:nvPr/>
        </p:nvSpPr>
        <p:spPr>
          <a:xfrm>
            <a:off x="6019800" y="1295400"/>
            <a:ext cx="1828800" cy="507831"/>
          </a:xfrm>
          <a:prstGeom prst="rect">
            <a:avLst/>
          </a:prstGeom>
          <a:noFill/>
        </p:spPr>
        <p:txBody>
          <a:bodyPr wrap="square" rtlCol="0">
            <a:spAutoFit/>
          </a:bodyPr>
          <a:lstStyle/>
          <a:p>
            <a:pPr algn="ctr"/>
            <a:r>
              <a:rPr lang="en-US" sz="900" b="1" dirty="0" smtClean="0">
                <a:solidFill>
                  <a:srgbClr val="C00000"/>
                </a:solidFill>
              </a:rPr>
              <a:t>Measure conversion rate and how employee and customer satisfaction is impacted</a:t>
            </a:r>
            <a:endParaRPr lang="en-US" sz="900" b="1" dirty="0">
              <a:solidFill>
                <a:srgbClr val="C00000"/>
              </a:solidFill>
            </a:endParaRPr>
          </a:p>
        </p:txBody>
      </p:sp>
      <p:cxnSp>
        <p:nvCxnSpPr>
          <p:cNvPr id="66" name="Straight Arrow Connector 65"/>
          <p:cNvCxnSpPr/>
          <p:nvPr/>
        </p:nvCxnSpPr>
        <p:spPr>
          <a:xfrm flipH="1">
            <a:off x="5867400" y="838200"/>
            <a:ext cx="762000" cy="457200"/>
          </a:xfrm>
          <a:prstGeom prst="straightConnector1">
            <a:avLst/>
          </a:prstGeom>
          <a:ln>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68" name="TextBox 67"/>
          <p:cNvSpPr txBox="1"/>
          <p:nvPr/>
        </p:nvSpPr>
        <p:spPr>
          <a:xfrm>
            <a:off x="2743200" y="5257800"/>
            <a:ext cx="685800" cy="276999"/>
          </a:xfrm>
          <a:prstGeom prst="rect">
            <a:avLst/>
          </a:prstGeom>
          <a:noFill/>
        </p:spPr>
        <p:txBody>
          <a:bodyPr wrap="square" rtlCol="0">
            <a:spAutoFit/>
          </a:bodyPr>
          <a:lstStyle/>
          <a:p>
            <a:pPr algn="ctr"/>
            <a:r>
              <a:rPr lang="en-US" sz="1200" b="1" dirty="0" smtClean="0">
                <a:solidFill>
                  <a:schemeClr val="bg1"/>
                </a:solidFill>
              </a:rPr>
              <a:t>CTO</a:t>
            </a:r>
            <a:endParaRPr lang="en-US" sz="1200" b="1" dirty="0">
              <a:solidFill>
                <a:schemeClr val="bg1"/>
              </a:solidFill>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260</TotalTime>
  <Words>485</Words>
  <Application>Microsoft Office PowerPoint</Application>
  <PresentationFormat>On-screen Show (4:3)</PresentationFormat>
  <Paragraphs>29</Paragraphs>
  <Slides>1</Slides>
  <Notes>1</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vt:i4>
      </vt:variant>
    </vt:vector>
  </HeadingPairs>
  <TitlesOfParts>
    <vt:vector size="3" baseType="lpstr">
      <vt:lpstr>Office Theme</vt:lpstr>
      <vt:lpstr>Bitmap Image</vt:lpstr>
      <vt:lpstr>Slide 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Radim Zimcik</dc:creator>
  <cp:lastModifiedBy>Radim Zimcik</cp:lastModifiedBy>
  <cp:revision>28</cp:revision>
  <dcterms:created xsi:type="dcterms:W3CDTF">2012-07-26T13:55:46Z</dcterms:created>
  <dcterms:modified xsi:type="dcterms:W3CDTF">2012-07-27T02:06:22Z</dcterms:modified>
</cp:coreProperties>
</file>